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27" r:id="rId3"/>
    <p:sldId id="290" r:id="rId4"/>
    <p:sldId id="313" r:id="rId5"/>
    <p:sldId id="312" r:id="rId6"/>
    <p:sldId id="298" r:id="rId7"/>
    <p:sldId id="317" r:id="rId8"/>
    <p:sldId id="304" r:id="rId9"/>
    <p:sldId id="294" r:id="rId10"/>
    <p:sldId id="320" r:id="rId11"/>
    <p:sldId id="322" r:id="rId12"/>
    <p:sldId id="323" r:id="rId13"/>
    <p:sldId id="311" r:id="rId14"/>
    <p:sldId id="287" r:id="rId15"/>
    <p:sldId id="289" r:id="rId16"/>
    <p:sldId id="295" r:id="rId17"/>
    <p:sldId id="309" r:id="rId18"/>
    <p:sldId id="325" r:id="rId19"/>
    <p:sldId id="326" r:id="rId20"/>
    <p:sldId id="306" r:id="rId21"/>
    <p:sldId id="302" r:id="rId2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overnance Organogram" id="{A085C105-E1B1-4C75-9329-0BB4247CD881}">
          <p14:sldIdLst>
            <p14:sldId id="256"/>
          </p14:sldIdLst>
        </p14:section>
        <p14:section name="High Level Meetings" id="{C4774A0A-1377-440E-89B4-8BAA526FC224}">
          <p14:sldIdLst>
            <p14:sldId id="327"/>
            <p14:sldId id="290"/>
            <p14:sldId id="313"/>
          </p14:sldIdLst>
        </p14:section>
        <p14:section name="Strategic Meetings" id="{9BA24B92-DC73-4AC4-9CA3-3DB221DE11A7}">
          <p14:sldIdLst>
            <p14:sldId id="312"/>
            <p14:sldId id="298"/>
            <p14:sldId id="317"/>
            <p14:sldId id="304"/>
            <p14:sldId id="294"/>
            <p14:sldId id="320"/>
            <p14:sldId id="322"/>
            <p14:sldId id="323"/>
          </p14:sldIdLst>
        </p14:section>
        <p14:section name="Operational Meetings" id="{0DAD6004-4E6F-4DFB-A778-80E17D898F1B}">
          <p14:sldIdLst>
            <p14:sldId id="311"/>
            <p14:sldId id="287"/>
            <p14:sldId id="289"/>
            <p14:sldId id="295"/>
            <p14:sldId id="309"/>
            <p14:sldId id="325"/>
          </p14:sldIdLst>
        </p14:section>
        <p14:section name="Operational and Strategic Meetings" id="{5F22C062-7D61-4B58-8E50-33BE2511BB8D}">
          <p14:sldIdLst>
            <p14:sldId id="326"/>
            <p14:sldId id="306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98A9C-EA21-4DD8-8AAD-42E17625EE1B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A48D2-74C8-473B-BDC7-BE6EC0D016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080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0C15-DB58-4C3B-B2BD-3552096FA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B4AF7-6A93-49DE-8436-E5D402AD9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B0544-68F7-42B6-A687-9488F654F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7FE6A-50CF-4F01-AEFB-46D9F51BC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B630B-66FE-4516-A97F-70A0546ED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49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8E6A5-F3ED-444A-8B4D-82853CB5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36EE-C7D8-449B-8447-694C6ECE9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A209C-2DBD-49D9-9A98-6D1AC14EF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E17FB-3EFD-4832-9DAE-292D2B14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295EB-41B0-40DA-8BDF-4042846A1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100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6D6B6-65EB-45AD-AD97-4A002B606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677C1-FFC9-43A2-B1CD-B438725A4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5DFDC-8A1B-4815-AFBF-363463A3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B39C7-15CC-460E-8D80-66688D733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1D8C7-63B8-42C7-8C31-225006673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88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75A4C-50DD-4FA9-B22E-EAAA3602F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59C25-15C7-4DAC-BDE6-B66A3AFE82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2CF07-A468-4A3D-93B1-AC2BAF161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C0842-D48C-4DB3-B1B2-A9500BB22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40A10-50D4-4AF2-972A-6338F14EF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8139A-814A-4AD0-B376-B62815323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423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6A5F-AFA3-48E1-827D-4CDC70CA7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AC9C3-CD13-48A4-B7B4-A71A672AA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78B1AC-177F-4926-80D9-1A1897EBD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5EA508-8A91-4CED-9886-42204FBE8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824DB-D1BE-4D51-A1C0-EF1350301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E89A3F-8412-4CF7-A10B-30F1A6919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04FA30-2EDC-4243-9261-10F69B915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B3186-AFF8-4FE1-8736-1E20411B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339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B30BE-035A-42D1-B289-1E181291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8FAC0-D5F5-4CD3-940B-391321A3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22C160-C8FF-4248-ABCF-AAB6CF059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68457-3D29-4102-B0DB-72400D38F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500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5CAF9C-6602-4ABD-B5D9-0FFF4DE78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14E0A4-AFDB-4281-AAE3-AE74D07E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6596F-7D9F-467B-822E-1817B3939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29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6D42-1BE9-40E3-86A0-4D48A56BD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FB890-E5A6-4292-8F8E-A3446636D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727F2-2442-44D7-B21D-7DB17FBDA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24F13-8350-496D-A335-8CC83729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3ECE4-3B91-4708-9A43-DAC8C0E58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37737-4CA7-48C4-BE36-D570126D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454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F8E9F-795A-4888-9F08-3AE250036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1836B-4030-4FC6-A242-58B7EA701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4EF2A-2810-4935-BC53-B5127D959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228D5-94A1-404D-BD48-31AA1BDE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DA108-C824-4437-B81E-E39221F2C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EF351-9DF1-4326-AD2A-A3696904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46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DC2C-F880-4E46-BEDD-DA3F5C6A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A6765E-C03C-4A45-8945-093754FA5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58A48-9E97-48B3-83DD-8EF015827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62CFB-274E-4947-B326-083D076A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DD541-DE2F-4DA2-96C1-17584D01A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62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A7B146-EA9A-4472-8FF5-0B4DFF1F6A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BF88B-5322-4B5C-B3A6-B8C6A18B8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54E3E-5B57-4DB9-93C4-74892B204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2163B-366E-4210-8852-8967D43E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9FEB1-1D9A-433A-B6A9-27078BF0A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28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FEC92D-DBD5-45B6-A9FE-E54FC9D02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2CC8F-1B0C-4984-9521-15626B360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947C0-8061-4B1F-85FE-B16880130B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AB0EB-0F7F-4D91-9196-E827902E57B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12507-F268-4990-9E60-CB6A85F03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5CEF6-BFD8-4651-9917-05B1C62FE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A88C3-372B-4A1C-9149-966A4B679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27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E5839E-A736-4E74-9610-27669AE5DC03}"/>
              </a:ext>
            </a:extLst>
          </p:cNvPr>
          <p:cNvSpPr/>
          <p:nvPr/>
        </p:nvSpPr>
        <p:spPr>
          <a:xfrm>
            <a:off x="4184035" y="823696"/>
            <a:ext cx="1350627" cy="7801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Round Table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Every 6 Weeks</a:t>
            </a:r>
            <a:endParaRPr lang="en-GB" sz="1050" dirty="0">
              <a:solidFill>
                <a:schemeClr val="bg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B2F665-CDF9-4D3D-B010-DED0BF89397B}"/>
              </a:ext>
            </a:extLst>
          </p:cNvPr>
          <p:cNvSpPr/>
          <p:nvPr/>
        </p:nvSpPr>
        <p:spPr>
          <a:xfrm>
            <a:off x="8212880" y="2205768"/>
            <a:ext cx="1350627" cy="78017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WDCO Board (Operational)</a:t>
            </a: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Every other Month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BE0E8C0-669D-4118-A136-FB141284051E}"/>
              </a:ext>
            </a:extLst>
          </p:cNvPr>
          <p:cNvSpPr/>
          <p:nvPr/>
        </p:nvSpPr>
        <p:spPr>
          <a:xfrm>
            <a:off x="2313905" y="2199949"/>
            <a:ext cx="1350627" cy="78017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WDCO Board (Regeneration)</a:t>
            </a: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Every other Month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89D481-D404-4B39-A40D-2A30FCA8D7EA}"/>
              </a:ext>
            </a:extLst>
          </p:cNvPr>
          <p:cNvSpPr/>
          <p:nvPr/>
        </p:nvSpPr>
        <p:spPr>
          <a:xfrm>
            <a:off x="3113333" y="5364097"/>
            <a:ext cx="1350627" cy="78017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District Heat Network Working Group</a:t>
            </a: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As Required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712591-9F5C-42DA-8624-3E7A7976E9C4}"/>
              </a:ext>
            </a:extLst>
          </p:cNvPr>
          <p:cNvSpPr/>
          <p:nvPr/>
        </p:nvSpPr>
        <p:spPr>
          <a:xfrm>
            <a:off x="3113335" y="3396155"/>
            <a:ext cx="1350627" cy="78017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Block D Working Group</a:t>
            </a: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Monthly/Arranged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F99ED0B-E763-4703-9AB6-F252056B27BB}"/>
              </a:ext>
            </a:extLst>
          </p:cNvPr>
          <p:cNvSpPr/>
          <p:nvPr/>
        </p:nvSpPr>
        <p:spPr>
          <a:xfrm>
            <a:off x="3113334" y="4380126"/>
            <a:ext cx="1350627" cy="78017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Communications Meeting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M</a:t>
            </a:r>
            <a:r>
              <a:rPr lang="en-GB" sz="1100" dirty="0">
                <a:solidFill>
                  <a:schemeClr val="bg1"/>
                </a:solidFill>
              </a:rPr>
              <a:t>onthly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ADFBB1B-AFC7-428F-BF59-BD52EAE578EC}"/>
              </a:ext>
            </a:extLst>
          </p:cNvPr>
          <p:cNvSpPr/>
          <p:nvPr/>
        </p:nvSpPr>
        <p:spPr>
          <a:xfrm>
            <a:off x="1402867" y="5360984"/>
            <a:ext cx="1350627" cy="78017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Cultural Working Group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9922A0-32EF-4992-A17B-5A047C347A4D}"/>
              </a:ext>
            </a:extLst>
          </p:cNvPr>
          <p:cNvSpPr/>
          <p:nvPr/>
        </p:nvSpPr>
        <p:spPr>
          <a:xfrm>
            <a:off x="1402868" y="4380126"/>
            <a:ext cx="1350627" cy="78017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Seven Sisters Working Group</a:t>
            </a: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As Required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095C85F-9D73-4719-8D28-CEECF9D97705}"/>
              </a:ext>
            </a:extLst>
          </p:cNvPr>
          <p:cNvSpPr/>
          <p:nvPr/>
        </p:nvSpPr>
        <p:spPr>
          <a:xfrm>
            <a:off x="1402869" y="3396155"/>
            <a:ext cx="1350627" cy="78017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D</a:t>
            </a:r>
            <a:r>
              <a:rPr lang="en-GB" sz="1100" b="1" dirty="0">
                <a:solidFill>
                  <a:schemeClr val="bg1"/>
                </a:solidFill>
              </a:rPr>
              <a:t>esign Committee</a:t>
            </a: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As Required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8A937BF-64C1-407A-B403-397729B767CC}"/>
              </a:ext>
            </a:extLst>
          </p:cNvPr>
          <p:cNvSpPr/>
          <p:nvPr/>
        </p:nvSpPr>
        <p:spPr>
          <a:xfrm>
            <a:off x="9105200" y="3396155"/>
            <a:ext cx="1350627" cy="7801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Security Meeting</a:t>
            </a:r>
            <a:endParaRPr lang="en-GB" sz="1100" b="1" dirty="0">
              <a:solidFill>
                <a:schemeClr val="bg1"/>
              </a:solidFill>
            </a:endParaRP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As Required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9AB0C9A-91DE-4795-8A4A-C72F4BC04EFE}"/>
              </a:ext>
            </a:extLst>
          </p:cNvPr>
          <p:cNvSpPr/>
          <p:nvPr/>
        </p:nvSpPr>
        <p:spPr>
          <a:xfrm>
            <a:off x="7413448" y="4380126"/>
            <a:ext cx="1350627" cy="7801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Operational Meeting (LBH)</a:t>
            </a:r>
            <a:endParaRPr lang="en-GB" sz="1100" b="1" dirty="0">
              <a:solidFill>
                <a:schemeClr val="bg1"/>
              </a:solidFill>
            </a:endParaRP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Monthly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09742C0-F677-46C1-BE08-7B17372BDD4F}"/>
              </a:ext>
            </a:extLst>
          </p:cNvPr>
          <p:cNvSpPr/>
          <p:nvPr/>
        </p:nvSpPr>
        <p:spPr>
          <a:xfrm>
            <a:off x="5263392" y="3396155"/>
            <a:ext cx="1350627" cy="78017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Landscape Working Group</a:t>
            </a:r>
            <a:endParaRPr lang="en-GB" sz="1100" b="1" dirty="0">
              <a:solidFill>
                <a:schemeClr val="bg1"/>
              </a:solidFill>
            </a:endParaRP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As Required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B777B4B-C052-4CA6-BBEB-601D8838F36F}"/>
              </a:ext>
            </a:extLst>
          </p:cNvPr>
          <p:cNvSpPr/>
          <p:nvPr/>
        </p:nvSpPr>
        <p:spPr>
          <a:xfrm>
            <a:off x="5263391" y="4380126"/>
            <a:ext cx="1350627" cy="78017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Service Charge Working Group</a:t>
            </a:r>
            <a:endParaRPr lang="en-GB" sz="1100" b="1" dirty="0">
              <a:solidFill>
                <a:schemeClr val="bg1"/>
              </a:solidFill>
            </a:endParaRP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As Required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CD9A00F-BD33-46D2-AC0C-17C20654805D}"/>
              </a:ext>
            </a:extLst>
          </p:cNvPr>
          <p:cNvSpPr/>
          <p:nvPr/>
        </p:nvSpPr>
        <p:spPr>
          <a:xfrm>
            <a:off x="7413449" y="3396155"/>
            <a:ext cx="1350627" cy="7801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TRAs</a:t>
            </a:r>
            <a:endParaRPr lang="en-GB" sz="1100" b="1" dirty="0">
              <a:solidFill>
                <a:schemeClr val="bg1"/>
              </a:solidFill>
            </a:endParaRP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As Required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644D7FC-A617-4D7A-960E-662BBC6E07A9}"/>
              </a:ext>
            </a:extLst>
          </p:cNvPr>
          <p:cNvSpPr/>
          <p:nvPr/>
        </p:nvSpPr>
        <p:spPr>
          <a:xfrm>
            <a:off x="9105199" y="4380126"/>
            <a:ext cx="1350627" cy="7801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Operational Meeting (NHG)</a:t>
            </a:r>
            <a:endParaRPr lang="en-GB" sz="1100" b="1" dirty="0">
              <a:solidFill>
                <a:schemeClr val="bg1"/>
              </a:solidFill>
            </a:endParaRP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Monthly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80A593C-0160-4053-A5B7-26035DC83D2D}"/>
              </a:ext>
            </a:extLst>
          </p:cNvPr>
          <p:cNvSpPr/>
          <p:nvPr/>
        </p:nvSpPr>
        <p:spPr>
          <a:xfrm>
            <a:off x="6423280" y="826044"/>
            <a:ext cx="1350627" cy="7801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Strategic Management Board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E</a:t>
            </a:r>
            <a:r>
              <a:rPr lang="en-GB" sz="1050" dirty="0">
                <a:solidFill>
                  <a:schemeClr val="bg1"/>
                </a:solidFill>
              </a:rPr>
              <a:t>very 4 months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3089815-CB55-4A12-9051-A3D15CD82195}"/>
              </a:ext>
            </a:extLst>
          </p:cNvPr>
          <p:cNvSpPr/>
          <p:nvPr/>
        </p:nvSpPr>
        <p:spPr>
          <a:xfrm>
            <a:off x="5103223" y="3283131"/>
            <a:ext cx="1689463" cy="20778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C69F02-3516-4A99-B70C-A92FBD7CC5E5}"/>
              </a:ext>
            </a:extLst>
          </p:cNvPr>
          <p:cNvSpPr/>
          <p:nvPr/>
        </p:nvSpPr>
        <p:spPr>
          <a:xfrm>
            <a:off x="1321527" y="3283131"/>
            <a:ext cx="3266552" cy="3004458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E4A62EE-E29E-4FC1-B859-24BA6750FB84}"/>
              </a:ext>
            </a:extLst>
          </p:cNvPr>
          <p:cNvSpPr/>
          <p:nvPr/>
        </p:nvSpPr>
        <p:spPr>
          <a:xfrm>
            <a:off x="7307830" y="3297275"/>
            <a:ext cx="3248054" cy="2063709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4D341C1-3E1E-4FDB-9517-20F1CABE67D4}"/>
              </a:ext>
            </a:extLst>
          </p:cNvPr>
          <p:cNvCxnSpPr>
            <a:cxnSpLocks/>
            <a:stCxn id="7" idx="2"/>
            <a:endCxn id="59" idx="0"/>
          </p:cNvCxnSpPr>
          <p:nvPr/>
        </p:nvCxnSpPr>
        <p:spPr>
          <a:xfrm flipH="1">
            <a:off x="2954803" y="2980125"/>
            <a:ext cx="34416" cy="3030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318CD30-C4C2-44F4-A0C8-44D5F2E66495}"/>
              </a:ext>
            </a:extLst>
          </p:cNvPr>
          <p:cNvCxnSpPr>
            <a:cxnSpLocks/>
            <a:stCxn id="6" idx="2"/>
            <a:endCxn id="60" idx="0"/>
          </p:cNvCxnSpPr>
          <p:nvPr/>
        </p:nvCxnSpPr>
        <p:spPr>
          <a:xfrm>
            <a:off x="8888194" y="2985944"/>
            <a:ext cx="43663" cy="311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2CD2A6C-EA66-4E47-AC8F-30B6D8B37391}"/>
              </a:ext>
            </a:extLst>
          </p:cNvPr>
          <p:cNvCxnSpPr>
            <a:stCxn id="58" idx="0"/>
            <a:endCxn id="7" idx="2"/>
          </p:cNvCxnSpPr>
          <p:nvPr/>
        </p:nvCxnSpPr>
        <p:spPr>
          <a:xfrm flipH="1" flipV="1">
            <a:off x="2989219" y="2980125"/>
            <a:ext cx="2958736" cy="3030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2584EDD-D462-438A-8133-4B74B50E209C}"/>
              </a:ext>
            </a:extLst>
          </p:cNvPr>
          <p:cNvCxnSpPr>
            <a:stCxn id="58" idx="0"/>
            <a:endCxn id="6" idx="2"/>
          </p:cNvCxnSpPr>
          <p:nvPr/>
        </p:nvCxnSpPr>
        <p:spPr>
          <a:xfrm flipV="1">
            <a:off x="5947955" y="2985944"/>
            <a:ext cx="2940239" cy="297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04F1A6A-3C73-44F8-959D-8E6BD0E1D79E}"/>
              </a:ext>
            </a:extLst>
          </p:cNvPr>
          <p:cNvSpPr txBox="1"/>
          <p:nvPr/>
        </p:nvSpPr>
        <p:spPr>
          <a:xfrm>
            <a:off x="3810000" y="5437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GOVERNANCE ORGANOGRAM</a:t>
            </a:r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F9B7E561-B09A-4E39-BF83-3BC5D3207AAC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 rot="5400000">
            <a:off x="3626246" y="966845"/>
            <a:ext cx="596077" cy="187013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905EC7E2-A6FA-42DA-B6A1-9CD5587D3DA2}"/>
              </a:ext>
            </a:extLst>
          </p:cNvPr>
          <p:cNvCxnSpPr>
            <a:stCxn id="48" idx="2"/>
            <a:endCxn id="6" idx="0"/>
          </p:cNvCxnSpPr>
          <p:nvPr/>
        </p:nvCxnSpPr>
        <p:spPr>
          <a:xfrm rot="16200000" flipH="1">
            <a:off x="7693620" y="1011194"/>
            <a:ext cx="599548" cy="17896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C7DD2D-0F97-405C-9E74-2295D6DD26BF}"/>
              </a:ext>
            </a:extLst>
          </p:cNvPr>
          <p:cNvCxnSpPr>
            <a:stCxn id="5" idx="3"/>
            <a:endCxn id="48" idx="1"/>
          </p:cNvCxnSpPr>
          <p:nvPr/>
        </p:nvCxnSpPr>
        <p:spPr>
          <a:xfrm>
            <a:off x="5534662" y="1213784"/>
            <a:ext cx="888618" cy="2348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790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27A0B-AAA1-411B-8312-882B8258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HIGH LEVEL MEETINGS</a:t>
            </a:r>
          </a:p>
        </p:txBody>
      </p:sp>
    </p:spTree>
    <p:extLst>
      <p:ext uri="{BB962C8B-B14F-4D97-AF65-F5344CB8AC3E}">
        <p14:creationId xmlns:p14="http://schemas.microsoft.com/office/powerpoint/2010/main" val="279527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Round</a:t>
            </a:r>
            <a:r>
              <a:rPr lang="en-GB" b="1" dirty="0"/>
              <a:t> </a:t>
            </a:r>
            <a:r>
              <a:rPr lang="en-GB" b="1" dirty="0">
                <a:solidFill>
                  <a:schemeClr val="bg1"/>
                </a:solidFill>
              </a:rPr>
              <a:t>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GB" sz="1800" dirty="0"/>
              <a:t>To discuss the strategic direction and key issues of the Woodberry Down Regeneration Programme</a:t>
            </a:r>
          </a:p>
          <a:p>
            <a:r>
              <a:rPr lang="en-GB" sz="1800" dirty="0"/>
              <a:t>Presentation of Site Wide issues (Operational and Regeneration) to The Mayor with senior management of each of the partners</a:t>
            </a:r>
          </a:p>
          <a:p>
            <a:r>
              <a:rPr lang="en-US" sz="1800" dirty="0"/>
              <a:t>Dispute Resolution</a:t>
            </a:r>
            <a:endParaRPr lang="en-GB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T</a:t>
            </a:r>
            <a:r>
              <a:rPr lang="en-GB" sz="1800" dirty="0"/>
              <a:t>he Mayor of Hackney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B</a:t>
            </a:r>
            <a:r>
              <a:rPr lang="en-GB" sz="1800" dirty="0" err="1"/>
              <a:t>erkeley</a:t>
            </a:r>
            <a:r>
              <a:rPr lang="en-GB" sz="1800" dirty="0"/>
              <a:t> Capital Managing Director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/>
              <a:t>Berkeley Homes Development Director</a:t>
            </a:r>
          </a:p>
          <a:p>
            <a:pPr marL="0" indent="0">
              <a:buNone/>
            </a:pPr>
            <a:r>
              <a:rPr lang="en-US" sz="1800" dirty="0"/>
              <a:t>B</a:t>
            </a:r>
            <a:r>
              <a:rPr lang="en-GB" sz="1800" dirty="0" err="1"/>
              <a:t>erkeley</a:t>
            </a:r>
            <a:r>
              <a:rPr lang="en-GB" sz="1800" dirty="0"/>
              <a:t> Homes Senior Development Manager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N</a:t>
            </a:r>
            <a:r>
              <a:rPr lang="en-GB" sz="1800" dirty="0"/>
              <a:t>HG Head of Regen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L</a:t>
            </a:r>
            <a:r>
              <a:rPr lang="en-GB" sz="1800" dirty="0"/>
              <a:t>BH Head of Regen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W</a:t>
            </a:r>
            <a:r>
              <a:rPr lang="en-GB" sz="1800" dirty="0"/>
              <a:t>DCO Chair + 2 Reps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I</a:t>
            </a:r>
            <a:r>
              <a:rPr lang="en-GB" sz="1800" dirty="0"/>
              <a:t>TLA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- Quarterly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– Cabinet Lead (Mayor)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N/A</a:t>
            </a:r>
          </a:p>
        </p:txBody>
      </p:sp>
    </p:spTree>
    <p:extLst>
      <p:ext uri="{BB962C8B-B14F-4D97-AF65-F5344CB8AC3E}">
        <p14:creationId xmlns:p14="http://schemas.microsoft.com/office/powerpoint/2010/main" val="3041626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Strategic Management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GB" sz="2000" dirty="0"/>
              <a:t>As according to the PDA – ‘The SMB will oversee the creation of the new neighbourhood and in particular the management and maintenance of open spaces – the public realm’.</a:t>
            </a:r>
          </a:p>
          <a:p>
            <a:r>
              <a:rPr lang="en-US" sz="2000" dirty="0"/>
              <a:t>L</a:t>
            </a:r>
            <a:r>
              <a:rPr lang="en-GB" sz="2000" dirty="0" err="1"/>
              <a:t>essons</a:t>
            </a:r>
            <a:r>
              <a:rPr lang="en-GB" sz="2000" dirty="0"/>
              <a:t> Learned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W</a:t>
            </a:r>
            <a:r>
              <a:rPr lang="en-GB" sz="1800" dirty="0"/>
              <a:t>DCO Chair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B</a:t>
            </a:r>
            <a:r>
              <a:rPr lang="en-GB" sz="1800" dirty="0" err="1"/>
              <a:t>erkeley</a:t>
            </a:r>
            <a:r>
              <a:rPr lang="en-GB" sz="1800" dirty="0"/>
              <a:t> Homes (Senior Development Manager)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B</a:t>
            </a:r>
            <a:r>
              <a:rPr lang="en-GB" sz="1800" dirty="0" err="1"/>
              <a:t>erkeley</a:t>
            </a:r>
            <a:r>
              <a:rPr lang="en-GB" sz="1800" dirty="0"/>
              <a:t> Homes (Estates Manager)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L</a:t>
            </a:r>
            <a:r>
              <a:rPr lang="en-GB" sz="1800" dirty="0"/>
              <a:t>BH (Head of Regeneration)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L</a:t>
            </a:r>
            <a:r>
              <a:rPr lang="en-GB" sz="1800" dirty="0"/>
              <a:t>BH Parks (Ian Holland)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L</a:t>
            </a:r>
            <a:r>
              <a:rPr lang="en-GB" sz="1800" dirty="0"/>
              <a:t>BH </a:t>
            </a:r>
            <a:r>
              <a:rPr lang="en-GB" sz="1800" dirty="0" err="1"/>
              <a:t>Streetscene</a:t>
            </a:r>
            <a:endParaRPr lang="en-GB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L</a:t>
            </a:r>
            <a:r>
              <a:rPr lang="en-GB" sz="1800" dirty="0"/>
              <a:t>BH Housing</a:t>
            </a:r>
          </a:p>
          <a:p>
            <a:pPr marL="0" indent="0">
              <a:buNone/>
            </a:pPr>
            <a:r>
              <a:rPr lang="en-GB" sz="1800" dirty="0"/>
              <a:t>NHG Regional Head of Housing and/or NHG Estate Operations Manager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– </a:t>
            </a:r>
            <a:r>
              <a:rPr lang="en-GB" sz="1100" dirty="0"/>
              <a:t>Every 4 Months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- </a:t>
            </a:r>
            <a:r>
              <a:rPr lang="en-GB" sz="2400" dirty="0"/>
              <a:t>Head of LBH (Chris/Suzanne)</a:t>
            </a:r>
            <a:endParaRPr lang="en-GB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Round Table</a:t>
            </a:r>
          </a:p>
        </p:txBody>
      </p:sp>
    </p:spTree>
    <p:extLst>
      <p:ext uri="{BB962C8B-B14F-4D97-AF65-F5344CB8AC3E}">
        <p14:creationId xmlns:p14="http://schemas.microsoft.com/office/powerpoint/2010/main" val="335377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27A0B-AAA1-411B-8312-882B8258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STRATEGIC</a:t>
            </a:r>
          </a:p>
        </p:txBody>
      </p:sp>
    </p:spTree>
    <p:extLst>
      <p:ext uri="{BB962C8B-B14F-4D97-AF65-F5344CB8AC3E}">
        <p14:creationId xmlns:p14="http://schemas.microsoft.com/office/powerpoint/2010/main" val="405447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2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WDCO Board (Regeneration)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GB" dirty="0"/>
              <a:t>Strategic Regeneration discussions only</a:t>
            </a:r>
          </a:p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WDCO Board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Berkeley Land and Planning Team 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Hackney Regen Team 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NHG Regen Team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– </a:t>
            </a:r>
            <a:r>
              <a:rPr lang="en-GB" sz="1600" dirty="0"/>
              <a:t>Bi-Monthly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– WDCO Chair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Mayors Round Table + Strategic Management Board</a:t>
            </a:r>
          </a:p>
        </p:txBody>
      </p:sp>
    </p:spTree>
    <p:extLst>
      <p:ext uri="{BB962C8B-B14F-4D97-AF65-F5344CB8AC3E}">
        <p14:creationId xmlns:p14="http://schemas.microsoft.com/office/powerpoint/2010/main" val="2306878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2"/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Design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US" sz="2000" dirty="0"/>
              <a:t>Project regeneration design and planning updates and discussion</a:t>
            </a:r>
            <a:endParaRPr lang="en-GB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prstClr val="black"/>
                </a:solidFill>
              </a:rPr>
              <a:t>WDCO Board Design Committee Members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prstClr val="black"/>
                </a:solidFill>
              </a:rPr>
              <a:t>Berkeley Land and Planning Team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prstClr val="black"/>
                </a:solidFill>
              </a:rPr>
              <a:t>Hackney Regen Team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prstClr val="black"/>
                </a:solidFill>
              </a:rPr>
              <a:t>NHG Regen Team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A</a:t>
            </a:r>
            <a:r>
              <a:rPr lang="en-GB" sz="1800" dirty="0" err="1">
                <a:solidFill>
                  <a:prstClr val="black"/>
                </a:solidFill>
              </a:rPr>
              <a:t>rc</a:t>
            </a:r>
            <a:r>
              <a:rPr lang="en-GB" sz="1800" dirty="0">
                <a:solidFill>
                  <a:prstClr val="black"/>
                </a:solidFill>
              </a:rPr>
              <a:t>-Atelier Independent Design Advisors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I</a:t>
            </a:r>
            <a:r>
              <a:rPr lang="en-GB" sz="1800" dirty="0">
                <a:solidFill>
                  <a:prstClr val="black"/>
                </a:solidFill>
              </a:rPr>
              <a:t>TLA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D</a:t>
            </a:r>
            <a:r>
              <a:rPr lang="en-GB" sz="1800" dirty="0">
                <a:solidFill>
                  <a:prstClr val="black"/>
                </a:solidFill>
              </a:rPr>
              <a:t>esign Team Members (As required)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– </a:t>
            </a:r>
            <a:r>
              <a:rPr lang="en-GB" sz="1400" dirty="0"/>
              <a:t>As required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</a:t>
            </a:r>
            <a:r>
              <a:rPr lang="en-GB" dirty="0"/>
              <a:t>Independent Design Advisors (Arc-Atelier)</a:t>
            </a:r>
            <a:endParaRPr lang="en-GB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WDCO Board</a:t>
            </a:r>
          </a:p>
        </p:txBody>
      </p:sp>
    </p:spTree>
    <p:extLst>
      <p:ext uri="{BB962C8B-B14F-4D97-AF65-F5344CB8AC3E}">
        <p14:creationId xmlns:p14="http://schemas.microsoft.com/office/powerpoint/2010/main" val="2653303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2"/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Block D Working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GB" sz="2000" dirty="0"/>
              <a:t>Group to steer the development and progress of the project with the aim of ensuring the ultimate use of Block D is the right fit for Woodberry Down.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r>
              <a:rPr lang="en-US" sz="2000" dirty="0"/>
              <a:t>B</a:t>
            </a:r>
            <a:r>
              <a:rPr lang="en-GB" sz="2000" dirty="0" err="1"/>
              <a:t>erkeley</a:t>
            </a:r>
            <a:r>
              <a:rPr lang="en-GB" sz="2000" dirty="0"/>
              <a:t> Homes Land and Planning</a:t>
            </a:r>
            <a:endParaRPr lang="en-US" sz="2000" dirty="0"/>
          </a:p>
          <a:p>
            <a:r>
              <a:rPr lang="en-US" sz="2000" dirty="0"/>
              <a:t>L</a:t>
            </a:r>
            <a:r>
              <a:rPr lang="en-GB" sz="2000" dirty="0"/>
              <a:t>BH Regen</a:t>
            </a:r>
          </a:p>
          <a:p>
            <a:r>
              <a:rPr lang="en-US" sz="2000" dirty="0"/>
              <a:t>NHG Regen</a:t>
            </a:r>
          </a:p>
          <a:p>
            <a:r>
              <a:rPr lang="en-GB" sz="2000" dirty="0"/>
              <a:t>WDCO reps </a:t>
            </a:r>
          </a:p>
          <a:p>
            <a:r>
              <a:rPr lang="en-GB" sz="2000" dirty="0"/>
              <a:t>Additional relevant Hackney Council officers by invitation (e. g. Property Services, Area Regeneration) </a:t>
            </a:r>
          </a:p>
          <a:p>
            <a:endParaRPr lang="en-GB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– </a:t>
            </a:r>
            <a:r>
              <a:rPr lang="en-GB" sz="1600" dirty="0"/>
              <a:t>Monthly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– Project Manager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WDCO Board (Regeneration)</a:t>
            </a:r>
          </a:p>
        </p:txBody>
      </p:sp>
    </p:spTree>
    <p:extLst>
      <p:ext uri="{BB962C8B-B14F-4D97-AF65-F5344CB8AC3E}">
        <p14:creationId xmlns:p14="http://schemas.microsoft.com/office/powerpoint/2010/main" val="3757392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2"/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Communications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pPr marL="0" indent="0">
              <a:buNone/>
            </a:pPr>
            <a:r>
              <a:rPr lang="en-GB" sz="2000" dirty="0"/>
              <a:t>Updates from all partners and forward planning of events and communications to residents.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r>
              <a:rPr lang="en-GB" sz="2000" dirty="0"/>
              <a:t>DCO Reps </a:t>
            </a:r>
          </a:p>
          <a:p>
            <a:r>
              <a:rPr lang="en-GB" sz="2000" dirty="0"/>
              <a:t>Berkeley Homes Development Manager</a:t>
            </a:r>
          </a:p>
          <a:p>
            <a:r>
              <a:rPr lang="en-US" sz="2000" dirty="0"/>
              <a:t>N</a:t>
            </a:r>
            <a:r>
              <a:rPr lang="en-GB" sz="2000" dirty="0"/>
              <a:t>HG Regen</a:t>
            </a:r>
          </a:p>
          <a:p>
            <a:r>
              <a:rPr lang="en-US" sz="2000" dirty="0"/>
              <a:t>L</a:t>
            </a:r>
            <a:r>
              <a:rPr lang="en-GB" sz="2000" dirty="0"/>
              <a:t>BH Regen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- Monthly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- Revolving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WDCO Board (Regeneration)</a:t>
            </a:r>
          </a:p>
        </p:txBody>
      </p:sp>
    </p:spTree>
    <p:extLst>
      <p:ext uri="{BB962C8B-B14F-4D97-AF65-F5344CB8AC3E}">
        <p14:creationId xmlns:p14="http://schemas.microsoft.com/office/powerpoint/2010/main" val="9957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2"/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District Heat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GB" sz="2000" dirty="0"/>
              <a:t>Forum for any District Heat Network regeneration updates and discussion</a:t>
            </a:r>
          </a:p>
          <a:p>
            <a:r>
              <a:rPr lang="en-GB" sz="2000" dirty="0"/>
              <a:t>Review progress on formation of CIC</a:t>
            </a:r>
          </a:p>
          <a:p>
            <a:r>
              <a:rPr lang="en-US" sz="2000" dirty="0"/>
              <a:t>Listen to l</a:t>
            </a:r>
            <a:r>
              <a:rPr lang="en-GB" sz="2000" dirty="0"/>
              <a:t>ived experience</a:t>
            </a:r>
          </a:p>
          <a:p>
            <a:r>
              <a:rPr lang="en-US" sz="2000" dirty="0"/>
              <a:t>L</a:t>
            </a:r>
            <a:r>
              <a:rPr lang="en-GB" sz="2000" dirty="0"/>
              <a:t>earning and listening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L</a:t>
            </a:r>
            <a:r>
              <a:rPr lang="en-GB" sz="2400" dirty="0"/>
              <a:t>BH Regen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N</a:t>
            </a:r>
            <a:r>
              <a:rPr lang="en-GB" sz="2400" dirty="0"/>
              <a:t>HG Regen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B</a:t>
            </a:r>
            <a:r>
              <a:rPr lang="en-GB" sz="2400" dirty="0"/>
              <a:t>H Regen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E</a:t>
            </a:r>
            <a:r>
              <a:rPr lang="en-GB" sz="2400" dirty="0" err="1"/>
              <a:t>xpedition</a:t>
            </a:r>
            <a:endParaRPr lang="en-GB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W</a:t>
            </a:r>
            <a:r>
              <a:rPr lang="en-GB" sz="2400" dirty="0"/>
              <a:t>DCO Working Group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W</a:t>
            </a:r>
            <a:r>
              <a:rPr lang="en-GB" sz="2400" dirty="0" err="1"/>
              <a:t>ard</a:t>
            </a:r>
            <a:r>
              <a:rPr lang="en-GB" sz="2400" dirty="0"/>
              <a:t> Councillors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– </a:t>
            </a:r>
            <a:r>
              <a:rPr lang="en-GB" sz="1400" dirty="0"/>
              <a:t>As Required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– Nicola Hudson (LBH)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- WDCO Board (Regeneration)</a:t>
            </a:r>
          </a:p>
        </p:txBody>
      </p:sp>
    </p:spTree>
    <p:extLst>
      <p:ext uri="{BB962C8B-B14F-4D97-AF65-F5344CB8AC3E}">
        <p14:creationId xmlns:p14="http://schemas.microsoft.com/office/powerpoint/2010/main" val="2137524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2"/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Seven Sisters Road Working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pPr lvl="0"/>
            <a:r>
              <a:rPr lang="en-GB" sz="2000" dirty="0">
                <a:solidFill>
                  <a:prstClr val="black"/>
                </a:solidFill>
              </a:rPr>
              <a:t>Forum for any Seven Sisters Road regeneration updates and discussion</a:t>
            </a:r>
          </a:p>
          <a:p>
            <a:pPr lvl="0"/>
            <a:r>
              <a:rPr lang="en-GB" sz="2000" dirty="0">
                <a:solidFill>
                  <a:prstClr val="black"/>
                </a:solidFill>
              </a:rPr>
              <a:t>Review progress on plans for SSR</a:t>
            </a:r>
          </a:p>
          <a:p>
            <a:pPr lvl="0"/>
            <a:r>
              <a:rPr lang="en-US" sz="2000" dirty="0">
                <a:solidFill>
                  <a:prstClr val="black"/>
                </a:solidFill>
              </a:rPr>
              <a:t>Listen to l</a:t>
            </a:r>
            <a:r>
              <a:rPr lang="en-GB" sz="2000" dirty="0">
                <a:solidFill>
                  <a:prstClr val="black"/>
                </a:solidFill>
              </a:rPr>
              <a:t>ived experience</a:t>
            </a:r>
          </a:p>
          <a:p>
            <a:pPr lvl="0"/>
            <a:r>
              <a:rPr lang="en-US" sz="2000" dirty="0">
                <a:solidFill>
                  <a:prstClr val="black"/>
                </a:solidFill>
              </a:rPr>
              <a:t>L</a:t>
            </a:r>
            <a:r>
              <a:rPr lang="en-GB" sz="2000" dirty="0">
                <a:solidFill>
                  <a:prstClr val="black"/>
                </a:solidFill>
              </a:rPr>
              <a:t>earning and listening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r>
              <a:rPr lang="en-GB" sz="1800" dirty="0"/>
              <a:t>Hackney Highways</a:t>
            </a:r>
          </a:p>
          <a:p>
            <a:r>
              <a:rPr lang="en-GB" sz="1800" dirty="0"/>
              <a:t>Berkeley Homes (Development Team)</a:t>
            </a:r>
          </a:p>
          <a:p>
            <a:r>
              <a:rPr lang="en-GB" sz="1800" dirty="0"/>
              <a:t>TfL</a:t>
            </a:r>
          </a:p>
          <a:p>
            <a:r>
              <a:rPr lang="en-GB" sz="1800" dirty="0"/>
              <a:t>Hackney Regen Team</a:t>
            </a:r>
          </a:p>
          <a:p>
            <a:endParaRPr lang="en-GB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-</a:t>
            </a:r>
            <a:r>
              <a:rPr lang="en-GB" sz="1400" dirty="0">
                <a:solidFill>
                  <a:prstClr val="black"/>
                </a:solidFill>
              </a:rPr>
              <a:t> As Required</a:t>
            </a:r>
            <a:r>
              <a:rPr lang="en-GB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</a:t>
            </a:r>
            <a:r>
              <a:rPr lang="en-GB" dirty="0"/>
              <a:t>Tyler Linton LBH Head of Highways</a:t>
            </a:r>
            <a:endParaRPr lang="en-GB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WDCO Board (Regeneration)</a:t>
            </a:r>
          </a:p>
        </p:txBody>
      </p:sp>
    </p:spTree>
    <p:extLst>
      <p:ext uri="{BB962C8B-B14F-4D97-AF65-F5344CB8AC3E}">
        <p14:creationId xmlns:p14="http://schemas.microsoft.com/office/powerpoint/2010/main" val="2937276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2"/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Cultural Working Group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- WDCO Board (Regeneration)</a:t>
            </a:r>
          </a:p>
        </p:txBody>
      </p:sp>
    </p:spTree>
    <p:extLst>
      <p:ext uri="{BB962C8B-B14F-4D97-AF65-F5344CB8AC3E}">
        <p14:creationId xmlns:p14="http://schemas.microsoft.com/office/powerpoint/2010/main" val="3063751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27A0B-AAA1-411B-8312-882B8258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OPERATIONAL</a:t>
            </a:r>
          </a:p>
        </p:txBody>
      </p:sp>
    </p:spTree>
    <p:extLst>
      <p:ext uri="{BB962C8B-B14F-4D97-AF65-F5344CB8AC3E}">
        <p14:creationId xmlns:p14="http://schemas.microsoft.com/office/powerpoint/2010/main" val="2281247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6">
              <a:lumMod val="50000"/>
            </a:schemeClr>
          </a:solidFill>
          <a:ln w="19050">
            <a:solidFill>
              <a:schemeClr val="bg2">
                <a:lumMod val="1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WDCO Board (Operational)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GB" dirty="0"/>
              <a:t>Operational estate management discussions only</a:t>
            </a:r>
          </a:p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prstClr val="black"/>
                </a:solidFill>
              </a:rPr>
              <a:t>WDCO Board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prstClr val="black"/>
                </a:solidFill>
              </a:rPr>
              <a:t>Berkeley Homes Estate Management Team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prstClr val="black"/>
                </a:solidFill>
              </a:rPr>
              <a:t>Hackney Housing Management Team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dirty="0">
                <a:solidFill>
                  <a:prstClr val="black"/>
                </a:solidFill>
              </a:rPr>
              <a:t>NHG Regional Head of Housing and/or Estate Operations Manager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– </a:t>
            </a:r>
            <a:r>
              <a:rPr lang="en-GB" sz="1600" dirty="0"/>
              <a:t>Bi-Monthly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– WDCO Chair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Mayors Round Table + Strategic Management Board</a:t>
            </a:r>
          </a:p>
        </p:txBody>
      </p:sp>
    </p:spTree>
    <p:extLst>
      <p:ext uri="{BB962C8B-B14F-4D97-AF65-F5344CB8AC3E}">
        <p14:creationId xmlns:p14="http://schemas.microsoft.com/office/powerpoint/2010/main" val="1025223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TRAs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US" dirty="0"/>
              <a:t>Block specific operational and estate management issues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  <a:r>
              <a:rPr lang="en-GB" sz="1800" dirty="0"/>
              <a:t> </a:t>
            </a:r>
          </a:p>
          <a:p>
            <a:r>
              <a:rPr lang="en-GB" sz="1800" dirty="0"/>
              <a:t>Berkeley Estate Management Manager</a:t>
            </a:r>
          </a:p>
          <a:p>
            <a:r>
              <a:rPr lang="en-GB" sz="1800" dirty="0"/>
              <a:t>Hackney Estate Management lead </a:t>
            </a:r>
          </a:p>
          <a:p>
            <a:r>
              <a:rPr lang="en-GB" sz="1800" dirty="0"/>
              <a:t>NHG Estate Team and/or NHG Housing Team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</a:t>
            </a:r>
            <a:r>
              <a:rPr lang="en-GB" dirty="0"/>
              <a:t>Estate Management Team (Differs by block)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WDCO Board (Operational)</a:t>
            </a:r>
          </a:p>
        </p:txBody>
      </p:sp>
    </p:spTree>
    <p:extLst>
      <p:ext uri="{BB962C8B-B14F-4D97-AF65-F5344CB8AC3E}">
        <p14:creationId xmlns:p14="http://schemas.microsoft.com/office/powerpoint/2010/main" val="4179957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Security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GB" sz="2000" dirty="0"/>
              <a:t>Security issues around the estate</a:t>
            </a:r>
          </a:p>
          <a:p>
            <a:r>
              <a:rPr lang="en-GB" sz="2000" dirty="0"/>
              <a:t>Liaison with Police regarding safety of estate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r>
              <a:rPr lang="en-GB" sz="2000" dirty="0"/>
              <a:t>WDCO Reps, </a:t>
            </a:r>
          </a:p>
          <a:p>
            <a:r>
              <a:rPr lang="en-GB" sz="2000" dirty="0"/>
              <a:t>Berkeley Homes Estate Management</a:t>
            </a:r>
          </a:p>
          <a:p>
            <a:r>
              <a:rPr lang="en-GB" sz="2000" dirty="0"/>
              <a:t>NHG Estate Team</a:t>
            </a:r>
          </a:p>
          <a:p>
            <a:r>
              <a:rPr lang="en-GB" sz="2000" dirty="0"/>
              <a:t>LBH Housing</a:t>
            </a:r>
          </a:p>
          <a:p>
            <a:r>
              <a:rPr lang="en-GB" sz="2000" dirty="0"/>
              <a:t>Police Representative</a:t>
            </a:r>
          </a:p>
          <a:p>
            <a:r>
              <a:rPr lang="en-GB" sz="2000" dirty="0"/>
              <a:t>Community Organisations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– </a:t>
            </a:r>
            <a:r>
              <a:rPr lang="en-GB" sz="1600" dirty="0"/>
              <a:t>Bi-Monthly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– Berkeley Homes Rep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WDCO Board (Operational)</a:t>
            </a:r>
          </a:p>
        </p:txBody>
      </p:sp>
    </p:spTree>
    <p:extLst>
      <p:ext uri="{BB962C8B-B14F-4D97-AF65-F5344CB8AC3E}">
        <p14:creationId xmlns:p14="http://schemas.microsoft.com/office/powerpoint/2010/main" val="3963489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Operational Meeting NHG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pPr marL="0" indent="0">
              <a:buNone/>
            </a:pPr>
            <a:r>
              <a:rPr lang="en-US" sz="1800" dirty="0"/>
              <a:t>Alternating Months of Estate and Housing issues.</a:t>
            </a:r>
            <a:endParaRPr lang="en-GB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</a:t>
            </a:r>
            <a:r>
              <a:rPr lang="en-GB" dirty="0"/>
              <a:t>HG Housing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ITLA</a:t>
            </a:r>
            <a:br>
              <a:rPr lang="en-US" dirty="0"/>
            </a:br>
            <a:r>
              <a:rPr lang="en-US" dirty="0"/>
              <a:t>WDCO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- Monthly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- NHG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WDCO Board (Operational)</a:t>
            </a:r>
          </a:p>
        </p:txBody>
      </p:sp>
    </p:spTree>
    <p:extLst>
      <p:ext uri="{BB962C8B-B14F-4D97-AF65-F5344CB8AC3E}">
        <p14:creationId xmlns:p14="http://schemas.microsoft.com/office/powerpoint/2010/main" val="3551375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Operational Meeting LBH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pPr marL="0" lvl="0" indent="0">
              <a:buNone/>
            </a:pPr>
            <a:r>
              <a:rPr lang="en-US" sz="1800" dirty="0">
                <a:solidFill>
                  <a:prstClr val="black"/>
                </a:solidFill>
              </a:rPr>
              <a:t>Alternating Months of Estate and Housing issues.</a:t>
            </a:r>
            <a:endParaRPr lang="en-GB" sz="1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L</a:t>
            </a:r>
            <a:r>
              <a:rPr lang="en-GB" dirty="0"/>
              <a:t>BH Housing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ITLA</a:t>
            </a:r>
            <a:br>
              <a:rPr lang="en-US" dirty="0"/>
            </a:br>
            <a:r>
              <a:rPr lang="en-US" dirty="0"/>
              <a:t>WDCO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- Monthly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- LBH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- WDCO Board (Operational)</a:t>
            </a:r>
          </a:p>
        </p:txBody>
      </p:sp>
    </p:spTree>
    <p:extLst>
      <p:ext uri="{BB962C8B-B14F-4D97-AF65-F5344CB8AC3E}">
        <p14:creationId xmlns:p14="http://schemas.microsoft.com/office/powerpoint/2010/main" val="1146315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492275-3655-4C1E-8896-72BFC80022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OPERATIONAL AND STRATEGIC</a:t>
            </a:r>
          </a:p>
        </p:txBody>
      </p:sp>
    </p:spTree>
    <p:extLst>
      <p:ext uri="{BB962C8B-B14F-4D97-AF65-F5344CB8AC3E}">
        <p14:creationId xmlns:p14="http://schemas.microsoft.com/office/powerpoint/2010/main" val="4137586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Landscape Working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pPr lvl="0"/>
            <a:r>
              <a:rPr lang="en-GB" sz="2000" dirty="0">
                <a:solidFill>
                  <a:prstClr val="black"/>
                </a:solidFill>
              </a:rPr>
              <a:t>Forum for any landscaping regeneration updates and discussion</a:t>
            </a:r>
          </a:p>
          <a:p>
            <a:pPr lvl="0"/>
            <a:r>
              <a:rPr lang="en-GB" sz="2000" dirty="0">
                <a:solidFill>
                  <a:prstClr val="black"/>
                </a:solidFill>
              </a:rPr>
              <a:t>Review maintenance of existing landscaping</a:t>
            </a:r>
          </a:p>
          <a:p>
            <a:pPr lvl="0"/>
            <a:r>
              <a:rPr lang="en-US" sz="2000" dirty="0">
                <a:solidFill>
                  <a:prstClr val="black"/>
                </a:solidFill>
              </a:rPr>
              <a:t>Listen to l</a:t>
            </a:r>
            <a:r>
              <a:rPr lang="en-GB" sz="2000" dirty="0">
                <a:solidFill>
                  <a:prstClr val="black"/>
                </a:solidFill>
              </a:rPr>
              <a:t>ived experience</a:t>
            </a:r>
          </a:p>
          <a:p>
            <a:pPr lvl="0"/>
            <a:r>
              <a:rPr lang="en-US" sz="2000" dirty="0">
                <a:solidFill>
                  <a:prstClr val="black"/>
                </a:solidFill>
              </a:rPr>
              <a:t>L</a:t>
            </a:r>
            <a:r>
              <a:rPr lang="en-GB" sz="2000" dirty="0">
                <a:solidFill>
                  <a:prstClr val="black"/>
                </a:solidFill>
              </a:rPr>
              <a:t>earning and listening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P</a:t>
            </a:r>
            <a:r>
              <a:rPr lang="en-GB" sz="2400" dirty="0"/>
              <a:t>hilip Dundas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L</a:t>
            </a:r>
            <a:r>
              <a:rPr lang="en-GB" sz="2400" dirty="0"/>
              <a:t>BH Parks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L</a:t>
            </a:r>
            <a:r>
              <a:rPr lang="en-GB" sz="2400" dirty="0"/>
              <a:t>BH Street Scene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Berkeley </a:t>
            </a:r>
            <a:r>
              <a:rPr lang="en-GB" sz="2400" dirty="0"/>
              <a:t>Homes Estate Management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- Monthly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– BH (Estate Management)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- WDCO Board (Operational) </a:t>
            </a:r>
          </a:p>
        </p:txBody>
      </p:sp>
    </p:spTree>
    <p:extLst>
      <p:ext uri="{BB962C8B-B14F-4D97-AF65-F5344CB8AC3E}">
        <p14:creationId xmlns:p14="http://schemas.microsoft.com/office/powerpoint/2010/main" val="1035970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B35B-9D15-460F-8811-FCCD69FA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838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Service Charge Working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3AEE8-DA0A-4A5E-843F-0CFC48E3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7"/>
            <a:ext cx="5302142" cy="4394718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Purpose</a:t>
            </a:r>
          </a:p>
          <a:p>
            <a:r>
              <a:rPr lang="en-GB" sz="2000" dirty="0"/>
              <a:t>To review service charges on existing and new phases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Transparency of fees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Value for money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Explanation of the distribution of fees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Charter</a:t>
            </a:r>
            <a:endParaRPr lang="en-GB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06D48-FBFE-4B8B-850B-6FFD26D99BC5}"/>
              </a:ext>
            </a:extLst>
          </p:cNvPr>
          <p:cNvSpPr txBox="1">
            <a:spLocks/>
          </p:cNvSpPr>
          <p:nvPr/>
        </p:nvSpPr>
        <p:spPr>
          <a:xfrm>
            <a:off x="6269374" y="2080469"/>
            <a:ext cx="5084426" cy="37698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Attendees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I</a:t>
            </a:r>
            <a:r>
              <a:rPr lang="en-GB" sz="2400" dirty="0"/>
              <a:t>TLA</a:t>
            </a:r>
            <a:br>
              <a:rPr lang="en-GB" sz="2400" dirty="0"/>
            </a:br>
            <a:r>
              <a:rPr lang="en-GB" sz="2400" dirty="0"/>
              <a:t>3 WDCO Members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L</a:t>
            </a:r>
            <a:r>
              <a:rPr lang="en-GB" sz="2400" dirty="0"/>
              <a:t>BH Regen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N</a:t>
            </a:r>
            <a:r>
              <a:rPr lang="en-GB" sz="2400" dirty="0"/>
              <a:t>HG Housing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S</a:t>
            </a:r>
            <a:r>
              <a:rPr lang="en-GB" sz="2400" dirty="0" err="1"/>
              <a:t>ervice</a:t>
            </a:r>
            <a:r>
              <a:rPr lang="en-GB" sz="2400" dirty="0"/>
              <a:t> Charge Specialist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Berkeley Homes (Estate Management)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95FE1-6D51-4495-A288-F7B2F89CCE01}"/>
              </a:ext>
            </a:extLst>
          </p:cNvPr>
          <p:cNvSpPr txBox="1"/>
          <p:nvPr/>
        </p:nvSpPr>
        <p:spPr>
          <a:xfrm>
            <a:off x="838200" y="6083559"/>
            <a:ext cx="22992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Frequency – </a:t>
            </a:r>
            <a:r>
              <a:rPr lang="en-GB" sz="1400" dirty="0"/>
              <a:t>As Required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0D5F7-6CBA-4384-885D-5B72146E6B18}"/>
              </a:ext>
            </a:extLst>
          </p:cNvPr>
          <p:cNvSpPr txBox="1"/>
          <p:nvPr/>
        </p:nvSpPr>
        <p:spPr>
          <a:xfrm>
            <a:off x="6269373" y="1455577"/>
            <a:ext cx="50844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Chair – ITLA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00E8D-539E-49D3-A16C-CB93D2F0054A}"/>
              </a:ext>
            </a:extLst>
          </p:cNvPr>
          <p:cNvSpPr txBox="1"/>
          <p:nvPr/>
        </p:nvSpPr>
        <p:spPr>
          <a:xfrm>
            <a:off x="3213683" y="6083559"/>
            <a:ext cx="8140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Reports Into – WDCO Board (Operational)</a:t>
            </a:r>
          </a:p>
        </p:txBody>
      </p:sp>
    </p:spTree>
    <p:extLst>
      <p:ext uri="{BB962C8B-B14F-4D97-AF65-F5344CB8AC3E}">
        <p14:creationId xmlns:p14="http://schemas.microsoft.com/office/powerpoint/2010/main" val="3636392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2317</TotalTime>
  <Words>1011</Words>
  <Application>Microsoft Office PowerPoint</Application>
  <PresentationFormat>Widescreen</PresentationFormat>
  <Paragraphs>236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Office Theme</vt:lpstr>
      <vt:lpstr>PowerPoint Presentation</vt:lpstr>
      <vt:lpstr>HIGH LEVEL MEETINGS</vt:lpstr>
      <vt:lpstr>Round Table</vt:lpstr>
      <vt:lpstr>Strategic Management Board</vt:lpstr>
      <vt:lpstr>STRATEGIC</vt:lpstr>
      <vt:lpstr>WDCO Board (Regeneration)</vt:lpstr>
      <vt:lpstr>Design Committee</vt:lpstr>
      <vt:lpstr>Block D Working Group</vt:lpstr>
      <vt:lpstr>Communications Meeting</vt:lpstr>
      <vt:lpstr>District Heat Network</vt:lpstr>
      <vt:lpstr>Seven Sisters Road Working Group</vt:lpstr>
      <vt:lpstr>Cultural Working Group</vt:lpstr>
      <vt:lpstr>OPERATIONAL</vt:lpstr>
      <vt:lpstr>WDCO Board (Operational)</vt:lpstr>
      <vt:lpstr>TRAs </vt:lpstr>
      <vt:lpstr>Security Meeting</vt:lpstr>
      <vt:lpstr>Operational Meeting NHG</vt:lpstr>
      <vt:lpstr>Operational Meeting LBH</vt:lpstr>
      <vt:lpstr>OPERATIONAL AND STRATEGIC</vt:lpstr>
      <vt:lpstr>Landscape Working Group</vt:lpstr>
      <vt:lpstr>Service Charge Working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Jaime Powell</dc:creator>
  <cp:lastModifiedBy>Charles Blunt</cp:lastModifiedBy>
  <cp:revision>78</cp:revision>
  <cp:lastPrinted>2023-05-04T09:11:58Z</cp:lastPrinted>
  <dcterms:created xsi:type="dcterms:W3CDTF">2023-03-24T13:18:00Z</dcterms:created>
  <dcterms:modified xsi:type="dcterms:W3CDTF">2023-05-22T09:41:57Z</dcterms:modified>
</cp:coreProperties>
</file>